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5" r:id="rId2"/>
    <p:sldId id="385" r:id="rId3"/>
    <p:sldId id="318" r:id="rId4"/>
    <p:sldId id="356" r:id="rId5"/>
    <p:sldId id="384" r:id="rId6"/>
    <p:sldId id="311" r:id="rId7"/>
    <p:sldId id="387" r:id="rId8"/>
    <p:sldId id="362" r:id="rId9"/>
    <p:sldId id="363" r:id="rId10"/>
    <p:sldId id="365" r:id="rId11"/>
    <p:sldId id="366" r:id="rId12"/>
    <p:sldId id="388" r:id="rId13"/>
    <p:sldId id="369" r:id="rId14"/>
    <p:sldId id="370" r:id="rId15"/>
    <p:sldId id="389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90" r:id="rId28"/>
    <p:sldId id="382" r:id="rId29"/>
    <p:sldId id="391" r:id="rId30"/>
    <p:sldId id="383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E8D8"/>
    <a:srgbClr val="2A4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90" d="100"/>
          <a:sy n="90" d="100"/>
        </p:scale>
        <p:origin x="2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</a:rPr>
              <a:t>Fordeling av budsjett på kommunalområdene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92551864417552"/>
          <c:y val="0.21326682898286475"/>
          <c:w val="0.40077593731661443"/>
          <c:h val="0.70511120704957808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ln w="635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n>
            <a:solidFill>
              <a:schemeClr val="accent1"/>
            </a:solidFill>
          </a:ln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53705-98DF-9392-0A10-0B04A4B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5" y="926341"/>
            <a:ext cx="8534399" cy="1133475"/>
          </a:xfrm>
        </p:spPr>
        <p:txBody>
          <a:bodyPr anchor="b">
            <a:normAutofit/>
          </a:bodyPr>
          <a:lstStyle>
            <a:lvl1pPr>
              <a:defRPr sz="54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BC1175-706C-82D4-7B29-77DA92AD9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5" y="2293524"/>
            <a:ext cx="853439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3D8A2-C42C-6BA1-87B1-E6979B80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DE401B-ADEE-B1F9-6150-9CD20B7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6296D4D-BD5A-02A5-FB19-884B1668B2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9175" y="5682803"/>
            <a:ext cx="1051560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123131D1-737D-D65D-3BBC-9C167EDCF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4506" y="423556"/>
            <a:ext cx="1753028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AFE8AD-83D4-2677-573C-01FECEE0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6CD7B8-121B-B650-D631-87F0629B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D21C193-B8A8-CFED-B0D3-920C83F4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34E12ACF-3BBE-5787-C042-AA7645A34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9434"/>
            <a:ext cx="3932237" cy="34395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ilde 12">
            <a:extLst>
              <a:ext uri="{FF2B5EF4-FFF2-40B4-BE49-F238E27FC236}">
                <a16:creationId xmlns:a16="http://schemas.microsoft.com/office/drawing/2014/main" id="{B6D5AEC3-705B-DF1E-5104-65A721FEC2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Bilde 2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46D04CE9-4E97-C80A-0C86-299DCEBAB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9C7354D-DE8E-73A3-17A1-1F01DD22417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1AFE8AD-83D4-2677-573C-01FECEE0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6CD7B8-121B-B650-D631-87F0629B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D21C193-B8A8-CFED-B0D3-920C83F4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34E12ACF-3BBE-5787-C042-AA7645A34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9434"/>
            <a:ext cx="3932237" cy="34395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ilde 12">
            <a:extLst>
              <a:ext uri="{FF2B5EF4-FFF2-40B4-BE49-F238E27FC236}">
                <a16:creationId xmlns:a16="http://schemas.microsoft.com/office/drawing/2014/main" id="{B6D5AEC3-705B-DF1E-5104-65A721FEC2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Bilde 2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46D04CE9-4E97-C80A-0C86-299DCEBAB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7CB10CC-3F42-5D69-CD64-98FD8A83DA50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9E06B4-9573-BF41-90C3-3DB1C0EC86FB}" type="datetimeFigureOut">
              <a:rPr lang="nb-NO" smtClean="0"/>
              <a:pPr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6FD245-6DC8-E44D-8011-571A165371E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6DA53B7-6ECB-FCB4-721B-4E73E0D10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1F84352-0C8D-C6EE-B581-0BF237CF720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F7FCB88-3359-CE91-7D90-7AB9312B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">
          <a:xfrm>
            <a:off x="839788" y="2429434"/>
            <a:ext cx="3932237" cy="34395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 descr="Et bilde som inneholder Font, tekst, logo, symbol&#10;&#10;Automatisk generert beskrivelse">
            <a:extLst>
              <a:ext uri="{FF2B5EF4-FFF2-40B4-BE49-F238E27FC236}">
                <a16:creationId xmlns:a16="http://schemas.microsoft.com/office/drawing/2014/main" id="{93817769-EB87-ABCE-01B1-FB5F4B35E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30" y="415464"/>
            <a:ext cx="1753028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D0E653-6579-DAE9-7B44-D7421BDD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127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A783D-F09F-8B40-5D0A-865A95A2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771775"/>
            <a:ext cx="4522694" cy="31426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23CBE90-AC97-4F21-986B-D6524463C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829" y="415465"/>
            <a:ext cx="5577493" cy="566783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172371"/>
              <a:gd name="connsiteY0" fmla="*/ 0 h 4772025"/>
              <a:gd name="connsiteX1" fmla="*/ 6096000 w 6172371"/>
              <a:gd name="connsiteY1" fmla="*/ 0 h 4772025"/>
              <a:gd name="connsiteX2" fmla="*/ 4736592 w 6172371"/>
              <a:gd name="connsiteY2" fmla="*/ 4772025 h 4772025"/>
              <a:gd name="connsiteX3" fmla="*/ 1967948 w 6172371"/>
              <a:gd name="connsiteY3" fmla="*/ 4762086 h 4772025"/>
              <a:gd name="connsiteX4" fmla="*/ 0 w 6172371"/>
              <a:gd name="connsiteY4" fmla="*/ 0 h 4772025"/>
              <a:gd name="connsiteX0" fmla="*/ 0 w 6096000"/>
              <a:gd name="connsiteY0" fmla="*/ 0 h 4802505"/>
              <a:gd name="connsiteX1" fmla="*/ 6096000 w 6096000"/>
              <a:gd name="connsiteY1" fmla="*/ 0 h 4802505"/>
              <a:gd name="connsiteX2" fmla="*/ 4145280 w 6096000"/>
              <a:gd name="connsiteY2" fmla="*/ 4802505 h 4802505"/>
              <a:gd name="connsiteX3" fmla="*/ 1967948 w 6096000"/>
              <a:gd name="connsiteY3" fmla="*/ 4762086 h 4802505"/>
              <a:gd name="connsiteX4" fmla="*/ 0 w 6096000"/>
              <a:gd name="connsiteY4" fmla="*/ 0 h 4802505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4120896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3822192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78121"/>
              <a:gd name="connsiteX1" fmla="*/ 6096000 w 6096000"/>
              <a:gd name="connsiteY1" fmla="*/ 0 h 4778121"/>
              <a:gd name="connsiteX2" fmla="*/ 3895344 w 6096000"/>
              <a:gd name="connsiteY2" fmla="*/ 4778121 h 4778121"/>
              <a:gd name="connsiteX3" fmla="*/ 1967948 w 6096000"/>
              <a:gd name="connsiteY3" fmla="*/ 4762086 h 4778121"/>
              <a:gd name="connsiteX4" fmla="*/ 0 w 6096000"/>
              <a:gd name="connsiteY4" fmla="*/ 0 h 4778121"/>
              <a:gd name="connsiteX0" fmla="*/ 0 w 6096000"/>
              <a:gd name="connsiteY0" fmla="*/ 0 h 4762086"/>
              <a:gd name="connsiteX1" fmla="*/ 6096000 w 6096000"/>
              <a:gd name="connsiteY1" fmla="*/ 0 h 4762086"/>
              <a:gd name="connsiteX2" fmla="*/ 3986784 w 6096000"/>
              <a:gd name="connsiteY2" fmla="*/ 4759833 h 4762086"/>
              <a:gd name="connsiteX3" fmla="*/ 1967948 w 6096000"/>
              <a:gd name="connsiteY3" fmla="*/ 4762086 h 4762086"/>
              <a:gd name="connsiteX4" fmla="*/ 0 w 6096000"/>
              <a:gd name="connsiteY4" fmla="*/ 0 h 4762086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029456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4163568"/>
              <a:gd name="connsiteY0" fmla="*/ 6096 h 4772025"/>
              <a:gd name="connsiteX1" fmla="*/ 4163568 w 4163568"/>
              <a:gd name="connsiteY1" fmla="*/ 0 h 4772025"/>
              <a:gd name="connsiteX2" fmla="*/ 2200656 w 4163568"/>
              <a:gd name="connsiteY2" fmla="*/ 4772025 h 4772025"/>
              <a:gd name="connsiteX3" fmla="*/ 35516 w 4163568"/>
              <a:gd name="connsiteY3" fmla="*/ 4762086 h 4772025"/>
              <a:gd name="connsiteX4" fmla="*/ 0 w 4163568"/>
              <a:gd name="connsiteY4" fmla="*/ 6096 h 4772025"/>
              <a:gd name="connsiteX0" fmla="*/ 0 w 5391119"/>
              <a:gd name="connsiteY0" fmla="*/ 6096 h 4772025"/>
              <a:gd name="connsiteX1" fmla="*/ 5391119 w 5391119"/>
              <a:gd name="connsiteY1" fmla="*/ 0 h 4772025"/>
              <a:gd name="connsiteX2" fmla="*/ 3428207 w 5391119"/>
              <a:gd name="connsiteY2" fmla="*/ 4772025 h 4772025"/>
              <a:gd name="connsiteX3" fmla="*/ 1263067 w 5391119"/>
              <a:gd name="connsiteY3" fmla="*/ 4762086 h 4772025"/>
              <a:gd name="connsiteX4" fmla="*/ 0 w 5391119"/>
              <a:gd name="connsiteY4" fmla="*/ 6096 h 4772025"/>
              <a:gd name="connsiteX0" fmla="*/ 59199 w 5450318"/>
              <a:gd name="connsiteY0" fmla="*/ 6096 h 4772025"/>
              <a:gd name="connsiteX1" fmla="*/ 5450318 w 5450318"/>
              <a:gd name="connsiteY1" fmla="*/ 0 h 4772025"/>
              <a:gd name="connsiteX2" fmla="*/ 3487406 w 5450318"/>
              <a:gd name="connsiteY2" fmla="*/ 4772025 h 4772025"/>
              <a:gd name="connsiteX3" fmla="*/ 770 w 5450318"/>
              <a:gd name="connsiteY3" fmla="*/ 4755823 h 4772025"/>
              <a:gd name="connsiteX4" fmla="*/ 59199 w 5450318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2086 h 4772025"/>
              <a:gd name="connsiteX4" fmla="*/ 52978 w 5444097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8349 h 4772025"/>
              <a:gd name="connsiteX4" fmla="*/ 52978 w 5444097"/>
              <a:gd name="connsiteY4" fmla="*/ 6096 h 4772025"/>
              <a:gd name="connsiteX0" fmla="*/ 748340 w 5443405"/>
              <a:gd name="connsiteY0" fmla="*/ 6096 h 4772025"/>
              <a:gd name="connsiteX1" fmla="*/ 5443405 w 5443405"/>
              <a:gd name="connsiteY1" fmla="*/ 0 h 4772025"/>
              <a:gd name="connsiteX2" fmla="*/ 3480493 w 5443405"/>
              <a:gd name="connsiteY2" fmla="*/ 4772025 h 4772025"/>
              <a:gd name="connsiteX3" fmla="*/ 120 w 5443405"/>
              <a:gd name="connsiteY3" fmla="*/ 4768349 h 4772025"/>
              <a:gd name="connsiteX4" fmla="*/ 748340 w 5443405"/>
              <a:gd name="connsiteY4" fmla="*/ 6096 h 4772025"/>
              <a:gd name="connsiteX0" fmla="*/ 897 w 4695962"/>
              <a:gd name="connsiteY0" fmla="*/ 6096 h 4772025"/>
              <a:gd name="connsiteX1" fmla="*/ 4695962 w 4695962"/>
              <a:gd name="connsiteY1" fmla="*/ 0 h 4772025"/>
              <a:gd name="connsiteX2" fmla="*/ 2733050 w 4695962"/>
              <a:gd name="connsiteY2" fmla="*/ 4772025 h 4772025"/>
              <a:gd name="connsiteX3" fmla="*/ 1463 w 4695962"/>
              <a:gd name="connsiteY3" fmla="*/ 4768349 h 4772025"/>
              <a:gd name="connsiteX4" fmla="*/ 897 w 4695962"/>
              <a:gd name="connsiteY4" fmla="*/ 6096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962" h="4772025">
                <a:moveTo>
                  <a:pt x="897" y="6096"/>
                </a:moveTo>
                <a:lnTo>
                  <a:pt x="4695962" y="0"/>
                </a:lnTo>
                <a:cubicBezTo>
                  <a:pt x="4687834" y="1846707"/>
                  <a:pt x="4149354" y="3949446"/>
                  <a:pt x="2733050" y="4772025"/>
                </a:cubicBezTo>
                <a:lnTo>
                  <a:pt x="1463" y="4768349"/>
                </a:lnTo>
                <a:cubicBezTo>
                  <a:pt x="-9934" y="3278126"/>
                  <a:pt x="50594" y="1543761"/>
                  <a:pt x="897" y="6096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8" name="Bilde 7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3E821B77-C4A7-E0AB-35C0-B847AAE8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3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F2E2ADC-F533-AA84-B3FE-189B77292C8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3E821B77-C4A7-E0AB-35C0-B847AAE8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6ECE627-59CB-ABD9-D95C-86EBB801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127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20E3B80-FB40-1AA8-F43C-2CA490100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771775"/>
            <a:ext cx="4522694" cy="31426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F7E17F82-A180-179D-BFF9-B121068DFB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829" y="415465"/>
            <a:ext cx="5577493" cy="566783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172371"/>
              <a:gd name="connsiteY0" fmla="*/ 0 h 4772025"/>
              <a:gd name="connsiteX1" fmla="*/ 6096000 w 6172371"/>
              <a:gd name="connsiteY1" fmla="*/ 0 h 4772025"/>
              <a:gd name="connsiteX2" fmla="*/ 4736592 w 6172371"/>
              <a:gd name="connsiteY2" fmla="*/ 4772025 h 4772025"/>
              <a:gd name="connsiteX3" fmla="*/ 1967948 w 6172371"/>
              <a:gd name="connsiteY3" fmla="*/ 4762086 h 4772025"/>
              <a:gd name="connsiteX4" fmla="*/ 0 w 6172371"/>
              <a:gd name="connsiteY4" fmla="*/ 0 h 4772025"/>
              <a:gd name="connsiteX0" fmla="*/ 0 w 6096000"/>
              <a:gd name="connsiteY0" fmla="*/ 0 h 4802505"/>
              <a:gd name="connsiteX1" fmla="*/ 6096000 w 6096000"/>
              <a:gd name="connsiteY1" fmla="*/ 0 h 4802505"/>
              <a:gd name="connsiteX2" fmla="*/ 4145280 w 6096000"/>
              <a:gd name="connsiteY2" fmla="*/ 4802505 h 4802505"/>
              <a:gd name="connsiteX3" fmla="*/ 1967948 w 6096000"/>
              <a:gd name="connsiteY3" fmla="*/ 4762086 h 4802505"/>
              <a:gd name="connsiteX4" fmla="*/ 0 w 6096000"/>
              <a:gd name="connsiteY4" fmla="*/ 0 h 4802505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4120896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3822192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78121"/>
              <a:gd name="connsiteX1" fmla="*/ 6096000 w 6096000"/>
              <a:gd name="connsiteY1" fmla="*/ 0 h 4778121"/>
              <a:gd name="connsiteX2" fmla="*/ 3895344 w 6096000"/>
              <a:gd name="connsiteY2" fmla="*/ 4778121 h 4778121"/>
              <a:gd name="connsiteX3" fmla="*/ 1967948 w 6096000"/>
              <a:gd name="connsiteY3" fmla="*/ 4762086 h 4778121"/>
              <a:gd name="connsiteX4" fmla="*/ 0 w 6096000"/>
              <a:gd name="connsiteY4" fmla="*/ 0 h 4778121"/>
              <a:gd name="connsiteX0" fmla="*/ 0 w 6096000"/>
              <a:gd name="connsiteY0" fmla="*/ 0 h 4762086"/>
              <a:gd name="connsiteX1" fmla="*/ 6096000 w 6096000"/>
              <a:gd name="connsiteY1" fmla="*/ 0 h 4762086"/>
              <a:gd name="connsiteX2" fmla="*/ 3986784 w 6096000"/>
              <a:gd name="connsiteY2" fmla="*/ 4759833 h 4762086"/>
              <a:gd name="connsiteX3" fmla="*/ 1967948 w 6096000"/>
              <a:gd name="connsiteY3" fmla="*/ 4762086 h 4762086"/>
              <a:gd name="connsiteX4" fmla="*/ 0 w 6096000"/>
              <a:gd name="connsiteY4" fmla="*/ 0 h 4762086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029456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4163568"/>
              <a:gd name="connsiteY0" fmla="*/ 6096 h 4772025"/>
              <a:gd name="connsiteX1" fmla="*/ 4163568 w 4163568"/>
              <a:gd name="connsiteY1" fmla="*/ 0 h 4772025"/>
              <a:gd name="connsiteX2" fmla="*/ 2200656 w 4163568"/>
              <a:gd name="connsiteY2" fmla="*/ 4772025 h 4772025"/>
              <a:gd name="connsiteX3" fmla="*/ 35516 w 4163568"/>
              <a:gd name="connsiteY3" fmla="*/ 4762086 h 4772025"/>
              <a:gd name="connsiteX4" fmla="*/ 0 w 4163568"/>
              <a:gd name="connsiteY4" fmla="*/ 6096 h 4772025"/>
              <a:gd name="connsiteX0" fmla="*/ 0 w 5391119"/>
              <a:gd name="connsiteY0" fmla="*/ 6096 h 4772025"/>
              <a:gd name="connsiteX1" fmla="*/ 5391119 w 5391119"/>
              <a:gd name="connsiteY1" fmla="*/ 0 h 4772025"/>
              <a:gd name="connsiteX2" fmla="*/ 3428207 w 5391119"/>
              <a:gd name="connsiteY2" fmla="*/ 4772025 h 4772025"/>
              <a:gd name="connsiteX3" fmla="*/ 1263067 w 5391119"/>
              <a:gd name="connsiteY3" fmla="*/ 4762086 h 4772025"/>
              <a:gd name="connsiteX4" fmla="*/ 0 w 5391119"/>
              <a:gd name="connsiteY4" fmla="*/ 6096 h 4772025"/>
              <a:gd name="connsiteX0" fmla="*/ 59199 w 5450318"/>
              <a:gd name="connsiteY0" fmla="*/ 6096 h 4772025"/>
              <a:gd name="connsiteX1" fmla="*/ 5450318 w 5450318"/>
              <a:gd name="connsiteY1" fmla="*/ 0 h 4772025"/>
              <a:gd name="connsiteX2" fmla="*/ 3487406 w 5450318"/>
              <a:gd name="connsiteY2" fmla="*/ 4772025 h 4772025"/>
              <a:gd name="connsiteX3" fmla="*/ 770 w 5450318"/>
              <a:gd name="connsiteY3" fmla="*/ 4755823 h 4772025"/>
              <a:gd name="connsiteX4" fmla="*/ 59199 w 5450318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2086 h 4772025"/>
              <a:gd name="connsiteX4" fmla="*/ 52978 w 5444097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8349 h 4772025"/>
              <a:gd name="connsiteX4" fmla="*/ 52978 w 5444097"/>
              <a:gd name="connsiteY4" fmla="*/ 6096 h 4772025"/>
              <a:gd name="connsiteX0" fmla="*/ 748340 w 5443405"/>
              <a:gd name="connsiteY0" fmla="*/ 6096 h 4772025"/>
              <a:gd name="connsiteX1" fmla="*/ 5443405 w 5443405"/>
              <a:gd name="connsiteY1" fmla="*/ 0 h 4772025"/>
              <a:gd name="connsiteX2" fmla="*/ 3480493 w 5443405"/>
              <a:gd name="connsiteY2" fmla="*/ 4772025 h 4772025"/>
              <a:gd name="connsiteX3" fmla="*/ 120 w 5443405"/>
              <a:gd name="connsiteY3" fmla="*/ 4768349 h 4772025"/>
              <a:gd name="connsiteX4" fmla="*/ 748340 w 5443405"/>
              <a:gd name="connsiteY4" fmla="*/ 6096 h 4772025"/>
              <a:gd name="connsiteX0" fmla="*/ 897 w 4695962"/>
              <a:gd name="connsiteY0" fmla="*/ 6096 h 4772025"/>
              <a:gd name="connsiteX1" fmla="*/ 4695962 w 4695962"/>
              <a:gd name="connsiteY1" fmla="*/ 0 h 4772025"/>
              <a:gd name="connsiteX2" fmla="*/ 2733050 w 4695962"/>
              <a:gd name="connsiteY2" fmla="*/ 4772025 h 4772025"/>
              <a:gd name="connsiteX3" fmla="*/ 1463 w 4695962"/>
              <a:gd name="connsiteY3" fmla="*/ 4768349 h 4772025"/>
              <a:gd name="connsiteX4" fmla="*/ 897 w 4695962"/>
              <a:gd name="connsiteY4" fmla="*/ 6096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962" h="4772025">
                <a:moveTo>
                  <a:pt x="897" y="6096"/>
                </a:moveTo>
                <a:lnTo>
                  <a:pt x="4695962" y="0"/>
                </a:lnTo>
                <a:cubicBezTo>
                  <a:pt x="4687834" y="1846707"/>
                  <a:pt x="4149354" y="3949446"/>
                  <a:pt x="2733050" y="4772025"/>
                </a:cubicBezTo>
                <a:lnTo>
                  <a:pt x="1463" y="4768349"/>
                </a:lnTo>
                <a:cubicBezTo>
                  <a:pt x="-9934" y="3278126"/>
                  <a:pt x="50594" y="1543761"/>
                  <a:pt x="897" y="6096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01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948EA9D-AF03-7ED1-045F-79023A02E710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9E06B4-9573-BF41-90C3-3DB1C0EC86FB}" type="datetimeFigureOut">
              <a:rPr lang="nb-NO" smtClean="0"/>
              <a:pPr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6FD245-6DC8-E44D-8011-571A165371E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 descr="Et bilde som inneholder Font, tekst, logo, symbol&#10;&#10;Automatisk generert beskrivelse">
            <a:extLst>
              <a:ext uri="{FF2B5EF4-FFF2-40B4-BE49-F238E27FC236}">
                <a16:creationId xmlns:a16="http://schemas.microsoft.com/office/drawing/2014/main" id="{DD3584A7-D108-2369-DD63-C7D9A8B5B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30" y="415464"/>
            <a:ext cx="1753028" cy="608162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C216E25-5583-B400-5B6D-88268F6D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127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55DDB9C-D9EC-9C0F-A936-450E8C57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771775"/>
            <a:ext cx="4522694" cy="314261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8FC449C7-C598-246D-BAAF-67FD167F0D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829" y="415465"/>
            <a:ext cx="5577493" cy="566783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736592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172371"/>
              <a:gd name="connsiteY0" fmla="*/ 0 h 4772025"/>
              <a:gd name="connsiteX1" fmla="*/ 6096000 w 6172371"/>
              <a:gd name="connsiteY1" fmla="*/ 0 h 4772025"/>
              <a:gd name="connsiteX2" fmla="*/ 4736592 w 6172371"/>
              <a:gd name="connsiteY2" fmla="*/ 4772025 h 4772025"/>
              <a:gd name="connsiteX3" fmla="*/ 1967948 w 6172371"/>
              <a:gd name="connsiteY3" fmla="*/ 4762086 h 4772025"/>
              <a:gd name="connsiteX4" fmla="*/ 0 w 6172371"/>
              <a:gd name="connsiteY4" fmla="*/ 0 h 4772025"/>
              <a:gd name="connsiteX0" fmla="*/ 0 w 6096000"/>
              <a:gd name="connsiteY0" fmla="*/ 0 h 4802505"/>
              <a:gd name="connsiteX1" fmla="*/ 6096000 w 6096000"/>
              <a:gd name="connsiteY1" fmla="*/ 0 h 4802505"/>
              <a:gd name="connsiteX2" fmla="*/ 4145280 w 6096000"/>
              <a:gd name="connsiteY2" fmla="*/ 4802505 h 4802505"/>
              <a:gd name="connsiteX3" fmla="*/ 1967948 w 6096000"/>
              <a:gd name="connsiteY3" fmla="*/ 4762086 h 4802505"/>
              <a:gd name="connsiteX4" fmla="*/ 0 w 6096000"/>
              <a:gd name="connsiteY4" fmla="*/ 0 h 4802505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4120896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96409"/>
              <a:gd name="connsiteX1" fmla="*/ 6096000 w 6096000"/>
              <a:gd name="connsiteY1" fmla="*/ 0 h 4796409"/>
              <a:gd name="connsiteX2" fmla="*/ 3822192 w 6096000"/>
              <a:gd name="connsiteY2" fmla="*/ 4796409 h 4796409"/>
              <a:gd name="connsiteX3" fmla="*/ 1967948 w 6096000"/>
              <a:gd name="connsiteY3" fmla="*/ 4762086 h 4796409"/>
              <a:gd name="connsiteX4" fmla="*/ 0 w 6096000"/>
              <a:gd name="connsiteY4" fmla="*/ 0 h 4796409"/>
              <a:gd name="connsiteX0" fmla="*/ 0 w 6096000"/>
              <a:gd name="connsiteY0" fmla="*/ 0 h 4778121"/>
              <a:gd name="connsiteX1" fmla="*/ 6096000 w 6096000"/>
              <a:gd name="connsiteY1" fmla="*/ 0 h 4778121"/>
              <a:gd name="connsiteX2" fmla="*/ 3895344 w 6096000"/>
              <a:gd name="connsiteY2" fmla="*/ 4778121 h 4778121"/>
              <a:gd name="connsiteX3" fmla="*/ 1967948 w 6096000"/>
              <a:gd name="connsiteY3" fmla="*/ 4762086 h 4778121"/>
              <a:gd name="connsiteX4" fmla="*/ 0 w 6096000"/>
              <a:gd name="connsiteY4" fmla="*/ 0 h 4778121"/>
              <a:gd name="connsiteX0" fmla="*/ 0 w 6096000"/>
              <a:gd name="connsiteY0" fmla="*/ 0 h 4762086"/>
              <a:gd name="connsiteX1" fmla="*/ 6096000 w 6096000"/>
              <a:gd name="connsiteY1" fmla="*/ 0 h 4762086"/>
              <a:gd name="connsiteX2" fmla="*/ 3986784 w 6096000"/>
              <a:gd name="connsiteY2" fmla="*/ 4759833 h 4762086"/>
              <a:gd name="connsiteX3" fmla="*/ 1967948 w 6096000"/>
              <a:gd name="connsiteY3" fmla="*/ 4762086 h 4762086"/>
              <a:gd name="connsiteX4" fmla="*/ 0 w 6096000"/>
              <a:gd name="connsiteY4" fmla="*/ 0 h 4762086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029456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4133088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4163568"/>
              <a:gd name="connsiteY0" fmla="*/ 6096 h 4772025"/>
              <a:gd name="connsiteX1" fmla="*/ 4163568 w 4163568"/>
              <a:gd name="connsiteY1" fmla="*/ 0 h 4772025"/>
              <a:gd name="connsiteX2" fmla="*/ 2200656 w 4163568"/>
              <a:gd name="connsiteY2" fmla="*/ 4772025 h 4772025"/>
              <a:gd name="connsiteX3" fmla="*/ 35516 w 4163568"/>
              <a:gd name="connsiteY3" fmla="*/ 4762086 h 4772025"/>
              <a:gd name="connsiteX4" fmla="*/ 0 w 4163568"/>
              <a:gd name="connsiteY4" fmla="*/ 6096 h 4772025"/>
              <a:gd name="connsiteX0" fmla="*/ 0 w 5391119"/>
              <a:gd name="connsiteY0" fmla="*/ 6096 h 4772025"/>
              <a:gd name="connsiteX1" fmla="*/ 5391119 w 5391119"/>
              <a:gd name="connsiteY1" fmla="*/ 0 h 4772025"/>
              <a:gd name="connsiteX2" fmla="*/ 3428207 w 5391119"/>
              <a:gd name="connsiteY2" fmla="*/ 4772025 h 4772025"/>
              <a:gd name="connsiteX3" fmla="*/ 1263067 w 5391119"/>
              <a:gd name="connsiteY3" fmla="*/ 4762086 h 4772025"/>
              <a:gd name="connsiteX4" fmla="*/ 0 w 5391119"/>
              <a:gd name="connsiteY4" fmla="*/ 6096 h 4772025"/>
              <a:gd name="connsiteX0" fmla="*/ 59199 w 5450318"/>
              <a:gd name="connsiteY0" fmla="*/ 6096 h 4772025"/>
              <a:gd name="connsiteX1" fmla="*/ 5450318 w 5450318"/>
              <a:gd name="connsiteY1" fmla="*/ 0 h 4772025"/>
              <a:gd name="connsiteX2" fmla="*/ 3487406 w 5450318"/>
              <a:gd name="connsiteY2" fmla="*/ 4772025 h 4772025"/>
              <a:gd name="connsiteX3" fmla="*/ 770 w 5450318"/>
              <a:gd name="connsiteY3" fmla="*/ 4755823 h 4772025"/>
              <a:gd name="connsiteX4" fmla="*/ 59199 w 5450318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2086 h 4772025"/>
              <a:gd name="connsiteX4" fmla="*/ 52978 w 5444097"/>
              <a:gd name="connsiteY4" fmla="*/ 6096 h 4772025"/>
              <a:gd name="connsiteX0" fmla="*/ 52978 w 5444097"/>
              <a:gd name="connsiteY0" fmla="*/ 6096 h 4772025"/>
              <a:gd name="connsiteX1" fmla="*/ 5444097 w 5444097"/>
              <a:gd name="connsiteY1" fmla="*/ 0 h 4772025"/>
              <a:gd name="connsiteX2" fmla="*/ 3481185 w 5444097"/>
              <a:gd name="connsiteY2" fmla="*/ 4772025 h 4772025"/>
              <a:gd name="connsiteX3" fmla="*/ 812 w 5444097"/>
              <a:gd name="connsiteY3" fmla="*/ 4768349 h 4772025"/>
              <a:gd name="connsiteX4" fmla="*/ 52978 w 5444097"/>
              <a:gd name="connsiteY4" fmla="*/ 6096 h 4772025"/>
              <a:gd name="connsiteX0" fmla="*/ 748340 w 5443405"/>
              <a:gd name="connsiteY0" fmla="*/ 6096 h 4772025"/>
              <a:gd name="connsiteX1" fmla="*/ 5443405 w 5443405"/>
              <a:gd name="connsiteY1" fmla="*/ 0 h 4772025"/>
              <a:gd name="connsiteX2" fmla="*/ 3480493 w 5443405"/>
              <a:gd name="connsiteY2" fmla="*/ 4772025 h 4772025"/>
              <a:gd name="connsiteX3" fmla="*/ 120 w 5443405"/>
              <a:gd name="connsiteY3" fmla="*/ 4768349 h 4772025"/>
              <a:gd name="connsiteX4" fmla="*/ 748340 w 5443405"/>
              <a:gd name="connsiteY4" fmla="*/ 6096 h 4772025"/>
              <a:gd name="connsiteX0" fmla="*/ 897 w 4695962"/>
              <a:gd name="connsiteY0" fmla="*/ 6096 h 4772025"/>
              <a:gd name="connsiteX1" fmla="*/ 4695962 w 4695962"/>
              <a:gd name="connsiteY1" fmla="*/ 0 h 4772025"/>
              <a:gd name="connsiteX2" fmla="*/ 2733050 w 4695962"/>
              <a:gd name="connsiteY2" fmla="*/ 4772025 h 4772025"/>
              <a:gd name="connsiteX3" fmla="*/ 1463 w 4695962"/>
              <a:gd name="connsiteY3" fmla="*/ 4768349 h 4772025"/>
              <a:gd name="connsiteX4" fmla="*/ 897 w 4695962"/>
              <a:gd name="connsiteY4" fmla="*/ 6096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962" h="4772025">
                <a:moveTo>
                  <a:pt x="897" y="6096"/>
                </a:moveTo>
                <a:lnTo>
                  <a:pt x="4695962" y="0"/>
                </a:lnTo>
                <a:cubicBezTo>
                  <a:pt x="4687834" y="1846707"/>
                  <a:pt x="4149354" y="3949446"/>
                  <a:pt x="2733050" y="4772025"/>
                </a:cubicBezTo>
                <a:lnTo>
                  <a:pt x="1463" y="4768349"/>
                </a:lnTo>
                <a:cubicBezTo>
                  <a:pt x="-9934" y="3278126"/>
                  <a:pt x="50594" y="1543761"/>
                  <a:pt x="897" y="6096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039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71E230-387A-EDC8-8060-065F9672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FF5F87-01D4-3B35-167D-E93B7EF2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pic>
        <p:nvPicPr>
          <p:cNvPr id="2" name="Bilde 1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112DB4DA-F1F4-CC29-DE53-19852F5FF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02B06C3-C15B-0255-0A86-E53806BD04C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71E230-387A-EDC8-8060-065F9672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FF5F87-01D4-3B35-167D-E93B7EF2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pic>
        <p:nvPicPr>
          <p:cNvPr id="2" name="Bilde 1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112DB4DA-F1F4-CC29-DE53-19852F5FF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85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3F142C4-E31D-7E5D-21A9-5D68677DD439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D0E653-6579-DAE9-7B44-D7421BDDDA1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84739" y="1729546"/>
            <a:ext cx="6858000" cy="302577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FFFFFF"/>
                </a:solidFill>
                <a:latin typeface="Manrope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73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47CAE58-36D1-0F4D-43E3-C0124CF4EB99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3D8A2-C42C-6BA1-87B1-E6979B80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9E06B4-9573-BF41-90C3-3DB1C0EC86FB}" type="datetimeFigureOut">
              <a:rPr lang="nb-NO" smtClean="0"/>
              <a:pPr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DE401B-ADEE-B1F9-6150-9CD20B7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6FD245-6DC8-E44D-8011-571A165371E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6296D4D-BD5A-02A5-FB19-884B1668B220}"/>
              </a:ext>
            </a:extLst>
          </p:cNvPr>
          <p:cNvSpPr>
            <a:spLocks noGrp="1"/>
          </p:cNvSpPr>
          <p:nvPr>
            <p:ph type="body" idx="13"/>
          </p:nvPr>
        </p:nvSpPr>
        <p:spPr bwMode="gray">
          <a:xfrm>
            <a:off x="679175" y="5682803"/>
            <a:ext cx="1051560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0F23642-A0A6-AD16-DCAA-AC3246AC839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9175" y="926341"/>
            <a:ext cx="8534399" cy="1133475"/>
          </a:xfrm>
        </p:spPr>
        <p:txBody>
          <a:bodyPr anchor="b">
            <a:normAutofit/>
          </a:bodyPr>
          <a:lstStyle>
            <a:lvl1pPr>
              <a:defRPr sz="54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8F9D7BC5-04A9-8110-38DE-AE0E6D69858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79175" y="2293524"/>
            <a:ext cx="853439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 descr="Et bilde som inneholder Font, logo, tekst, Grafikk&#10;&#10;Automatisk generert beskrivelse">
            <a:extLst>
              <a:ext uri="{FF2B5EF4-FFF2-40B4-BE49-F238E27FC236}">
                <a16:creationId xmlns:a16="http://schemas.microsoft.com/office/drawing/2014/main" id="{87E37297-3928-FBD5-4C5B-FDDD07750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4505" y="423556"/>
            <a:ext cx="1753027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3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ED7B728-F272-37EC-99E9-5E250F598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02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436F0DD-7F95-27CF-5B31-0541FEFC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81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C04042-7BC2-92B3-1AB3-BD68BB1AAE7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436F0DD-7F95-27CF-5B31-0541FEFC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51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15">
            <a:extLst>
              <a:ext uri="{FF2B5EF4-FFF2-40B4-BE49-F238E27FC236}">
                <a16:creationId xmlns:a16="http://schemas.microsoft.com/office/drawing/2014/main" id="{6FB090CD-6751-DB8F-C907-BDBE22311C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Tittel 1">
            <a:extLst>
              <a:ext uri="{FF2B5EF4-FFF2-40B4-BE49-F238E27FC236}">
                <a16:creationId xmlns:a16="http://schemas.microsoft.com/office/drawing/2014/main" id="{34DD1492-CF82-6EB4-2C1E-4E02E9C6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5" y="1708315"/>
            <a:ext cx="4636896" cy="1133475"/>
          </a:xfrm>
        </p:spPr>
        <p:txBody>
          <a:bodyPr anchor="b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24B4BCA-A76C-6251-2AEF-23B07E7E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175" y="3075498"/>
            <a:ext cx="4125907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" name="Bilde 1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0393DA88-0B22-203D-9F22-4ACC6E653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4506" y="423556"/>
            <a:ext cx="1753028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16B295-85F8-F377-5A8B-8B32212A36D7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DCE1FAB8-9781-998F-A638-08EA33DFF8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734B012C-4A15-B7C2-7E1A-2638469D49E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9175" y="1708315"/>
            <a:ext cx="4636896" cy="1133475"/>
          </a:xfrm>
        </p:spPr>
        <p:txBody>
          <a:bodyPr anchor="b">
            <a:normAutofit/>
          </a:bodyPr>
          <a:lstStyle>
            <a:lvl1pPr>
              <a:defRPr sz="54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8328FC-A48E-C828-38D8-AA3994498BD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79175" y="3075498"/>
            <a:ext cx="4125907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 descr="Et bilde som inneholder Font, logo, tekst, Grafikk&#10;&#10;Automatisk generert beskrivelse">
            <a:extLst>
              <a:ext uri="{FF2B5EF4-FFF2-40B4-BE49-F238E27FC236}">
                <a16:creationId xmlns:a16="http://schemas.microsoft.com/office/drawing/2014/main" id="{431BF191-E642-3907-460E-300D1BCD5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4505" y="423556"/>
            <a:ext cx="1753027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662645-0EF2-B939-20E1-59A82CF8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FE5F1A-5A2C-17E3-9B04-204F5A2C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2A20B-D98B-9502-2DAF-6CD71FE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39D5ED-6895-CD27-0271-E4A9DC4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DECA0356-6048-C25C-335C-98A4F3AE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9C15561-0267-10CA-209F-B930B897E24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662645-0EF2-B939-20E1-59A82CF8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FE5F1A-5A2C-17E3-9B04-204F5A2C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2A20B-D98B-9502-2DAF-6CD71FE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39D5ED-6895-CD27-0271-E4A9DC4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DECA0356-6048-C25C-335C-98A4F3AE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D0E653-6579-DAE9-7B44-D7421BDD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A783D-F09F-8B40-5D0A-865A95A2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269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23CBE90-AC97-4F21-986B-D6524463C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8" name="Bilde 7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3E821B77-C4A7-E0AB-35C0-B847AAE8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F2E2ADC-F533-AA84-B3FE-189B77292C8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DE8D8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D0E653-6579-DAE9-7B44-D7421BDD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A783D-F09F-8B40-5D0A-865A95A2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269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/>
          <a:p>
            <a:fld id="{489E06B4-9573-BF41-90C3-3DB1C0EC86F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/>
          <a:p>
            <a:fld id="{786FD245-6DC8-E44D-8011-571A165371E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723CBE90-AC97-4F21-986B-D6524463C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8" name="Bilde 7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3E821B77-C4A7-E0AB-35C0-B847AAE8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9" y="415465"/>
            <a:ext cx="1776352" cy="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948EA9D-AF03-7ED1-045F-79023A02E710}"/>
              </a:ext>
            </a:extLst>
          </p:cNvPr>
          <p:cNvSpPr/>
          <p:nvPr userDrawn="1"/>
        </p:nvSpPr>
        <p:spPr>
          <a:xfrm>
            <a:off x="-51298" y="-18216"/>
            <a:ext cx="12351192" cy="7009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D0E653-6579-DAE9-7B44-D7421BDDDA1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38200" y="365125"/>
            <a:ext cx="4522694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A783D-F09F-8B40-5D0A-865A95A2C6F2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1825625"/>
            <a:ext cx="452269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91D099-7A54-0A22-A9D3-7F441512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261" y="628878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9E06B4-9573-BF41-90C3-3DB1C0EC86FB}" type="datetimeFigureOut">
              <a:rPr lang="nb-NO" smtClean="0"/>
              <a:pPr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788DE9-CBDE-4353-55A7-FB81015F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547" y="6288782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AE2BD2-0016-CA5E-FB0E-3A9CFC01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83" y="6288781"/>
            <a:ext cx="48039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6FD245-6DC8-E44D-8011-571A165371E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6DA53B7-6ECB-FCB4-721B-4E73E0D10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311275"/>
            <a:ext cx="6096000" cy="4772025"/>
          </a:xfrm>
          <a:custGeom>
            <a:avLst/>
            <a:gdLst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0 w 6096000"/>
              <a:gd name="connsiteY3" fmla="*/ 4772025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  <a:gd name="connsiteX0" fmla="*/ 0 w 6096000"/>
              <a:gd name="connsiteY0" fmla="*/ 0 h 4772025"/>
              <a:gd name="connsiteX1" fmla="*/ 6096000 w 6096000"/>
              <a:gd name="connsiteY1" fmla="*/ 0 h 4772025"/>
              <a:gd name="connsiteX2" fmla="*/ 6096000 w 6096000"/>
              <a:gd name="connsiteY2" fmla="*/ 4772025 h 4772025"/>
              <a:gd name="connsiteX3" fmla="*/ 1967948 w 6096000"/>
              <a:gd name="connsiteY3" fmla="*/ 4762086 h 4772025"/>
              <a:gd name="connsiteX4" fmla="*/ 0 w 6096000"/>
              <a:gd name="connsiteY4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72025">
                <a:moveTo>
                  <a:pt x="0" y="0"/>
                </a:moveTo>
                <a:lnTo>
                  <a:pt x="6096000" y="0"/>
                </a:lnTo>
                <a:lnTo>
                  <a:pt x="6096000" y="4772025"/>
                </a:lnTo>
                <a:lnTo>
                  <a:pt x="1967948" y="4762086"/>
                </a:lnTo>
                <a:cubicBezTo>
                  <a:pt x="377687" y="3741255"/>
                  <a:pt x="49697" y="153766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1" name="Bilde 10" descr="Et bilde som inneholder Font, tekst, logo, symbol&#10;&#10;Automatisk generert beskrivelse">
            <a:extLst>
              <a:ext uri="{FF2B5EF4-FFF2-40B4-BE49-F238E27FC236}">
                <a16:creationId xmlns:a16="http://schemas.microsoft.com/office/drawing/2014/main" id="{DD3584A7-D108-2369-DD63-C7D9A8B5B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30" y="415464"/>
            <a:ext cx="1753028" cy="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17D3E6-DD5B-5074-2AE9-7C289C55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7DCB59-5331-A5AE-C44C-710E6208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A4655B-A00F-709F-40B5-F05B9F348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261" y="62887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fld id="{489E06B4-9573-BF41-90C3-3DB1C0EC86FB}" type="datetimeFigureOut">
              <a:rPr lang="nb-NO" smtClean="0"/>
              <a:pPr/>
              <a:t>11.11.2025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B0540B-799C-809A-FCE8-F00184C61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0547" y="6288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5112EB-D1F9-81B6-1041-C272354B4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783" y="6288781"/>
            <a:ext cx="48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Manrope" pitchFamily="2" charset="0"/>
              </a:defRPr>
            </a:lvl1pPr>
          </a:lstStyle>
          <a:p>
            <a:fld id="{786FD245-6DC8-E44D-8011-571A165371E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82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71" r:id="rId5"/>
    <p:sldLayoutId id="2147483659" r:id="rId6"/>
    <p:sldLayoutId id="2147483652" r:id="rId7"/>
    <p:sldLayoutId id="2147483672" r:id="rId8"/>
    <p:sldLayoutId id="2147483660" r:id="rId9"/>
    <p:sldLayoutId id="2147483657" r:id="rId10"/>
    <p:sldLayoutId id="2147483673" r:id="rId11"/>
    <p:sldLayoutId id="2147483667" r:id="rId12"/>
    <p:sldLayoutId id="2147483675" r:id="rId13"/>
    <p:sldLayoutId id="2147483676" r:id="rId14"/>
    <p:sldLayoutId id="2147483677" r:id="rId15"/>
    <p:sldLayoutId id="2147483649" r:id="rId16"/>
    <p:sldLayoutId id="2147483674" r:id="rId17"/>
    <p:sldLayoutId id="2147483668" r:id="rId18"/>
    <p:sldLayoutId id="2147483661" r:id="rId19"/>
    <p:sldLayoutId id="2147483662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Manrope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9B1A-E129-35FE-177B-2B6487D0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A3CAD-2DBF-D3BC-35AE-19CBAFA5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0729"/>
          </a:xfrm>
        </p:spPr>
        <p:txBody>
          <a:bodyPr/>
          <a:lstStyle/>
          <a:p>
            <a:r>
              <a:rPr lang="nb-NO" dirty="0"/>
              <a:t>	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06442E6-E068-1147-AA81-35217BA2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8" y="43767"/>
            <a:ext cx="4983783" cy="673500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4059D36-2EFF-B46F-A7E9-5B851B757788}"/>
              </a:ext>
            </a:extLst>
          </p:cNvPr>
          <p:cNvSpPr txBox="1"/>
          <p:nvPr/>
        </p:nvSpPr>
        <p:spPr>
          <a:xfrm>
            <a:off x="8877552" y="4135994"/>
            <a:ext cx="280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Kommunedirektøren sitt utkast 11.11.2025</a:t>
            </a:r>
          </a:p>
        </p:txBody>
      </p:sp>
    </p:spTree>
    <p:extLst>
      <p:ext uri="{BB962C8B-B14F-4D97-AF65-F5344CB8AC3E}">
        <p14:creationId xmlns:p14="http://schemas.microsoft.com/office/powerpoint/2010/main" val="317310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70124" y="2355131"/>
            <a:ext cx="80403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b-NO" dirty="0"/>
              <a:t>Driftsbudsjettet må gjøres opp i balanse (null)</a:t>
            </a:r>
          </a:p>
          <a:p>
            <a:endParaRPr lang="nb-NO" dirty="0"/>
          </a:p>
          <a:p>
            <a:r>
              <a:rPr lang="nb-NO" dirty="0"/>
              <a:t>Ideelt sett ved at vi oppnår et </a:t>
            </a:r>
            <a:r>
              <a:rPr lang="nb-NO" i="1" dirty="0"/>
              <a:t>positivt netto driftsresultat </a:t>
            </a:r>
            <a:r>
              <a:rPr lang="nb-NO" dirty="0"/>
              <a:t>som kan </a:t>
            </a:r>
            <a:r>
              <a:rPr lang="nb-NO" i="1" dirty="0"/>
              <a:t>disponeres</a:t>
            </a:r>
            <a:r>
              <a:rPr lang="nb-NO" dirty="0"/>
              <a:t> til investering eller disposisjonsfond</a:t>
            </a:r>
          </a:p>
          <a:p>
            <a:endParaRPr lang="nb-NO" dirty="0"/>
          </a:p>
          <a:p>
            <a:r>
              <a:rPr lang="nb-NO" dirty="0"/>
              <a:t>Subsidiært ved at budsjettet vedtas i balanse etter </a:t>
            </a:r>
            <a:r>
              <a:rPr lang="nb-NO" i="1" dirty="0"/>
              <a:t>bruk</a:t>
            </a:r>
            <a:r>
              <a:rPr lang="nb-NO" dirty="0"/>
              <a:t> av fondsmidler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170124" y="1581745"/>
            <a:ext cx="543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Overordnet krav til driftsbudsjettet</a:t>
            </a:r>
          </a:p>
        </p:txBody>
      </p:sp>
    </p:spTree>
    <p:extLst>
      <p:ext uri="{BB962C8B-B14F-4D97-AF65-F5344CB8AC3E}">
        <p14:creationId xmlns:p14="http://schemas.microsoft.com/office/powerpoint/2010/main" val="62253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175915" y="1045425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/>
              <a:t>Salderingsprinsipper</a:t>
            </a:r>
          </a:p>
        </p:txBody>
      </p:sp>
      <p:sp>
        <p:nvSpPr>
          <p:cNvPr id="6" name="Rektangel 5"/>
          <p:cNvSpPr/>
          <p:nvPr/>
        </p:nvSpPr>
        <p:spPr>
          <a:xfrm>
            <a:off x="1175915" y="18804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Omstillingsalternativet</a:t>
            </a:r>
          </a:p>
          <a:p>
            <a:r>
              <a:rPr lang="nb-NO" dirty="0"/>
              <a:t>Effektivisering av drift gjennom utgiftsreduksjoner, strukturendringer og bruk av ny teknologi.</a:t>
            </a:r>
          </a:p>
        </p:txBody>
      </p:sp>
      <p:sp>
        <p:nvSpPr>
          <p:cNvPr id="7" name="Rektangel 6"/>
          <p:cNvSpPr/>
          <p:nvPr/>
        </p:nvSpPr>
        <p:spPr>
          <a:xfrm>
            <a:off x="1175915" y="30584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Finansieringsalternativet</a:t>
            </a:r>
          </a:p>
          <a:p>
            <a:r>
              <a:rPr lang="nb-NO" dirty="0"/>
              <a:t>Skjerme dagens tjenester ved å hente inn nye inntekter.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175915" y="40167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Skjermingsalternativet</a:t>
            </a:r>
          </a:p>
          <a:p>
            <a:r>
              <a:rPr lang="nb-NO" dirty="0"/>
              <a:t>Skjerme lovpålagte tjenester, mens ikke lovpålagte tjenester reduseres eller fjernes.</a:t>
            </a:r>
          </a:p>
        </p:txBody>
      </p:sp>
      <p:sp>
        <p:nvSpPr>
          <p:cNvPr id="9" name="Rektangel 8"/>
          <p:cNvSpPr/>
          <p:nvPr/>
        </p:nvSpPr>
        <p:spPr>
          <a:xfrm>
            <a:off x="1175915" y="50519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Driftsalternativet</a:t>
            </a:r>
          </a:p>
          <a:p>
            <a:r>
              <a:rPr lang="nb-NO" dirty="0"/>
              <a:t>Redusere kravet til netto driftsresultat og /eller redusere investeringer</a:t>
            </a:r>
          </a:p>
        </p:txBody>
      </p:sp>
    </p:spTree>
    <p:extLst>
      <p:ext uri="{BB962C8B-B14F-4D97-AF65-F5344CB8AC3E}">
        <p14:creationId xmlns:p14="http://schemas.microsoft.com/office/powerpoint/2010/main" val="274177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56A65-F679-9008-8911-2D436DAD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6565583-3B68-B788-2058-0D38B46CF12C}"/>
              </a:ext>
            </a:extLst>
          </p:cNvPr>
          <p:cNvSpPr/>
          <p:nvPr/>
        </p:nvSpPr>
        <p:spPr>
          <a:xfrm>
            <a:off x="1170124" y="2136935"/>
            <a:ext cx="8120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b-NO" dirty="0"/>
              <a:t>Vår bestilling til sektor- og enhetslederne var å utarbeide et </a:t>
            </a:r>
            <a:r>
              <a:rPr lang="nb-NO" i="1" dirty="0"/>
              <a:t>nøkternt</a:t>
            </a:r>
            <a:r>
              <a:rPr lang="nb-NO" dirty="0"/>
              <a:t>, men </a:t>
            </a:r>
            <a:r>
              <a:rPr lang="nb-NO" i="1" dirty="0"/>
              <a:t>realistisk</a:t>
            </a:r>
            <a:r>
              <a:rPr lang="nb-NO" dirty="0"/>
              <a:t> budsjettforslag basert på </a:t>
            </a:r>
            <a:r>
              <a:rPr lang="nb-NO" i="1" dirty="0"/>
              <a:t>dagens driftsnivå.</a:t>
            </a:r>
          </a:p>
          <a:p>
            <a:endParaRPr lang="nb-NO" dirty="0"/>
          </a:p>
          <a:p>
            <a:r>
              <a:rPr lang="nb-NO" dirty="0"/>
              <a:t>Deflator skulle bare legges inn der hvor det var absolutt nødvendig.</a:t>
            </a:r>
          </a:p>
          <a:p>
            <a:endParaRPr lang="nb-NO" dirty="0"/>
          </a:p>
          <a:p>
            <a:r>
              <a:rPr lang="nb-NO" dirty="0"/>
              <a:t>Etter første konsolidering av sektortallene satt vi igjen med et endringsbehov på</a:t>
            </a:r>
          </a:p>
          <a:p>
            <a:r>
              <a:rPr lang="nb-NO" dirty="0"/>
              <a:t>12,8 mill. kroner «gå i null», og 18,7 mill. kroner for å oppnå resultatmålet på 1,0 % av driftsinntektene.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2E2C9A3-057B-1F5A-C6A5-1FA5E234DC4A}"/>
              </a:ext>
            </a:extLst>
          </p:cNvPr>
          <p:cNvSpPr/>
          <p:nvPr/>
        </p:nvSpPr>
        <p:spPr>
          <a:xfrm>
            <a:off x="1170124" y="1581745"/>
            <a:ext cx="3997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Innledende budsjettrunde</a:t>
            </a:r>
          </a:p>
        </p:txBody>
      </p:sp>
    </p:spTree>
    <p:extLst>
      <p:ext uri="{BB962C8B-B14F-4D97-AF65-F5344CB8AC3E}">
        <p14:creationId xmlns:p14="http://schemas.microsoft.com/office/powerpoint/2010/main" val="351032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70700" y="1170013"/>
            <a:ext cx="706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Salderingsposter /foreslåtte innsparingstiltak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F8E4A1-AB29-DE09-ABF0-77D9E36E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75" y="1909429"/>
            <a:ext cx="8269743" cy="39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719948" y="1475116"/>
            <a:ext cx="2968844" cy="360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Kommunedirektørens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forslag til driftsbudsjett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2A49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Netto driftsresultat: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minus 5,544 mill. kroner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2A49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Budsjettet er  gjort opp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balanse etter bruk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2A4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fondsmidler (disp. fond) på 5,803 mill. kroner.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2442C07-EE53-3697-B9AF-6D2CAFA2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2" y="928921"/>
            <a:ext cx="7639869" cy="50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4F1677E-2A0F-E11F-112F-54446148A50F}"/>
              </a:ext>
            </a:extLst>
          </p:cNvPr>
          <p:cNvSpPr txBox="1"/>
          <p:nvPr/>
        </p:nvSpPr>
        <p:spPr>
          <a:xfrm>
            <a:off x="1422136" y="179509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/>
              <a:t>Fondsdisposisjoner i økonomiplanperioden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893756D-8488-76AF-1B0B-63E8D8D0A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23" y="2675555"/>
            <a:ext cx="875538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576479" y="1812772"/>
            <a:ext cx="4147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Budsjettrammer per sektor</a:t>
            </a:r>
          </a:p>
          <a:p>
            <a:pPr lvl="0"/>
            <a:endParaRPr lang="nb-NO" sz="2800" dirty="0">
              <a:solidFill>
                <a:srgbClr val="2A4938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7CFB3DC-3EE9-EADF-862B-5E45D976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26" y="2766879"/>
            <a:ext cx="601980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09109" y="1561963"/>
            <a:ext cx="33502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Kommunedirektørens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stab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1AC0010-F4E8-6DE1-E1AB-E661B6BA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38" y="1454557"/>
            <a:ext cx="60198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24307" y="1433345"/>
            <a:ext cx="29473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Kunnskap  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mangfold og kultur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8AA17F6-8E21-7C60-BBA5-2B08BCBB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48" y="681485"/>
            <a:ext cx="5114929" cy="5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296728" y="1725282"/>
            <a:ext cx="261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Helse og velferd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51BC34-1DF4-7EB5-C483-FC9DAF42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60" y="865086"/>
            <a:ext cx="5393666" cy="54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2F2CCB-0FE9-F75E-58D0-DFC76FD1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Budsjettprosessen - Tidsplan for videre behandling.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FBA31B-4401-0B38-EBE1-F2FEF737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06.11.2025	Kommunedirektøren legg fram sitt budsjettframlegg</a:t>
            </a:r>
          </a:p>
          <a:p>
            <a:pPr marL="0" indent="0">
              <a:buNone/>
            </a:pPr>
            <a:r>
              <a:rPr lang="nb-NO" dirty="0"/>
              <a:t>17/18/20.11.2025	Behandling i alle råd og utvalg</a:t>
            </a:r>
          </a:p>
          <a:p>
            <a:pPr marL="0" indent="0">
              <a:buNone/>
            </a:pPr>
            <a:r>
              <a:rPr lang="nb-NO" dirty="0"/>
              <a:t>21.11.2025	Behandling i AMU</a:t>
            </a:r>
          </a:p>
          <a:p>
            <a:pPr marL="0" indent="0">
              <a:buNone/>
            </a:pPr>
            <a:r>
              <a:rPr lang="nb-NO" dirty="0"/>
              <a:t>25.11.2025	Behandling i ADMU og formannskap. (Formannskapet legg budsjettet på høring)</a:t>
            </a:r>
          </a:p>
          <a:p>
            <a:pPr marL="0" indent="0">
              <a:buNone/>
            </a:pPr>
            <a:r>
              <a:rPr lang="nb-NO" dirty="0"/>
              <a:t>11.12.2025	Kommunestyret vedtar endelig budsjett og økonomiplan </a:t>
            </a:r>
          </a:p>
        </p:txBody>
      </p:sp>
    </p:spTree>
    <p:extLst>
      <p:ext uri="{BB962C8B-B14F-4D97-AF65-F5344CB8AC3E}">
        <p14:creationId xmlns:p14="http://schemas.microsoft.com/office/powerpoint/2010/main" val="203806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158501" y="1536770"/>
            <a:ext cx="33073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Bygg, eiendom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 og kommunalteknikk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32483BB-3212-2DAE-28A6-CCB60F7D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80" y="779900"/>
            <a:ext cx="601980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29704" y="1986276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Finansiering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038BA27-10CB-175A-B007-E1607D0B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81" y="1819741"/>
            <a:ext cx="6951334" cy="35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513203" y="1547796"/>
            <a:ext cx="2148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Frie inntekter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458569" y="4461162"/>
            <a:ext cx="8162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Dette er foreløpige tall.  Budsjettforhandlingene mellom AP og samarbeidspartiene</a:t>
            </a:r>
          </a:p>
          <a:p>
            <a:r>
              <a:rPr lang="nb-NO" dirty="0"/>
              <a:t>i Stortinget  vil med stor sannsynlighet føre til endringer i kommuneopplegget som vi</a:t>
            </a:r>
          </a:p>
          <a:p>
            <a:r>
              <a:rPr lang="nb-NO" dirty="0"/>
              <a:t>håper vil være avklart før budsjettet vedtas i desember. Endringer vil bli innarbeidet i </a:t>
            </a:r>
          </a:p>
          <a:p>
            <a:r>
              <a:rPr lang="nb-NO" dirty="0"/>
              <a:t>budsjettforslaget så snart de foreligger.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C61876-3833-16F7-B5C2-21874513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69" y="2334695"/>
            <a:ext cx="6725023" cy="1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178933" y="1892420"/>
            <a:ext cx="124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Politikk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FCD1F19-1338-2C45-AA1A-B19A9950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6" y="1892420"/>
            <a:ext cx="7350535" cy="35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165798" y="2254476"/>
            <a:ext cx="20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Fellesutgifter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ABCB50F-58A5-849A-BAD2-AC5A3615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4" y="2052504"/>
            <a:ext cx="7118951" cy="31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254060" y="1879815"/>
            <a:ext cx="204120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Investerings-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program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2026-29</a:t>
            </a:r>
          </a:p>
          <a:p>
            <a:pPr lvl="0"/>
            <a:endParaRPr lang="nb-NO" sz="2800" dirty="0">
              <a:solidFill>
                <a:srgbClr val="2A4938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F016C2B-ABD7-9D2C-5A61-FB746FCF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92" y="571499"/>
            <a:ext cx="6533888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210731" y="2155737"/>
            <a:ext cx="2362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Investerings-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program</a:t>
            </a:r>
          </a:p>
          <a:p>
            <a:pPr lvl="0"/>
            <a:r>
              <a:rPr lang="nb-NO" sz="2800" dirty="0">
                <a:solidFill>
                  <a:srgbClr val="2A4938"/>
                </a:solidFill>
              </a:rPr>
              <a:t>2026-29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81F61D0-0000-D1DC-6FB4-66C26A07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1" y="1927137"/>
            <a:ext cx="7418583" cy="34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6278D13-0329-B98B-E617-DFE95162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1200150"/>
            <a:ext cx="7352554" cy="513207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B39328F-3057-5E7F-B83F-1903354AF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389" y="2162798"/>
            <a:ext cx="224352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137285" y="1375055"/>
            <a:ext cx="3025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Langsiktig lånegjeld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C928A4-73E0-F4EF-9408-AE023294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85" y="2315586"/>
            <a:ext cx="8755380" cy="172974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55DB30F-66FA-1324-23B8-AF0CF30F2B93}"/>
              </a:ext>
            </a:extLst>
          </p:cNvPr>
          <p:cNvSpPr txBox="1"/>
          <p:nvPr/>
        </p:nvSpPr>
        <p:spPr>
          <a:xfrm>
            <a:off x="5278714" y="4572000"/>
            <a:ext cx="472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Låneopptak i 2026 inkluderer 32,8 mill. til</a:t>
            </a:r>
          </a:p>
          <a:p>
            <a:r>
              <a:rPr lang="nb-NO" dirty="0"/>
              <a:t>refinansiering av lån overtatt fra boligstiftelsene </a:t>
            </a:r>
          </a:p>
        </p:txBody>
      </p:sp>
    </p:spTree>
    <p:extLst>
      <p:ext uri="{BB962C8B-B14F-4D97-AF65-F5344CB8AC3E}">
        <p14:creationId xmlns:p14="http://schemas.microsoft.com/office/powerpoint/2010/main" val="105624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A6A8-C535-A208-3CB9-C19F2862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3070B9-AB23-1906-2658-D7E341B539B9}"/>
              </a:ext>
            </a:extLst>
          </p:cNvPr>
          <p:cNvSpPr/>
          <p:nvPr/>
        </p:nvSpPr>
        <p:spPr>
          <a:xfrm>
            <a:off x="1544970" y="1654598"/>
            <a:ext cx="3364068" cy="52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Kommunale avgifter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A58D7C-5C2E-0107-CFA4-B0A61299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70" y="2615031"/>
            <a:ext cx="7894618" cy="16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Budsjettprosessen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AutoShape 2" descr="Forhåndsvisning av bilde">
            <a:extLst>
              <a:ext uri="{FF2B5EF4-FFF2-40B4-BE49-F238E27FC236}">
                <a16:creationId xmlns:a16="http://schemas.microsoft.com/office/drawing/2014/main" id="{B0EB6784-D8E4-CB5D-AC39-139CDB8E29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B14999-879E-5466-4856-E2315F39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54"/>
          <a:stretch>
            <a:fillRect/>
          </a:stretch>
        </p:blipFill>
        <p:spPr>
          <a:xfrm>
            <a:off x="523933" y="1390760"/>
            <a:ext cx="5147163" cy="534915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248A9F0-2E53-74F2-45A4-9C9162DB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90" t="1954" r="24475"/>
          <a:stretch>
            <a:fillRect/>
          </a:stretch>
        </p:blipFill>
        <p:spPr>
          <a:xfrm>
            <a:off x="5886070" y="1507851"/>
            <a:ext cx="5781997" cy="52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7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32272" y="862367"/>
            <a:ext cx="7939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>
                <a:solidFill>
                  <a:srgbClr val="2A4938"/>
                </a:solidFill>
              </a:rPr>
              <a:t>Gebyrberegning for en «gjennomsnittsabonnent» med et årlig</a:t>
            </a:r>
          </a:p>
          <a:p>
            <a:pPr lvl="0"/>
            <a:r>
              <a:rPr lang="nb-NO" sz="2400" dirty="0">
                <a:solidFill>
                  <a:srgbClr val="2A4938"/>
                </a:solidFill>
              </a:rPr>
              <a:t>vannforbruk på 150 m3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30EC19-5134-AB2C-EF98-DD02E71B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57" y="2009396"/>
            <a:ext cx="6983991" cy="398623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F3F8385-777F-032B-04C9-FFF265B7F4B4}"/>
              </a:ext>
            </a:extLst>
          </p:cNvPr>
          <p:cNvSpPr txBox="1"/>
          <p:nvPr/>
        </p:nvSpPr>
        <p:spPr>
          <a:xfrm>
            <a:off x="8744398" y="2820838"/>
            <a:ext cx="1406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2025: 27 700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2026: 23 672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Ned 14,5 %</a:t>
            </a:r>
          </a:p>
        </p:txBody>
      </p:sp>
    </p:spTree>
    <p:extLst>
      <p:ext uri="{BB962C8B-B14F-4D97-AF65-F5344CB8AC3E}">
        <p14:creationId xmlns:p14="http://schemas.microsoft.com/office/powerpoint/2010/main" val="75956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40AC9-F2E0-3C74-964A-9A36E0CE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2914B3-32D1-4202-89AC-3212B0E1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1728" cy="4351338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5" name="Picture 5" descr="MCBD04972_0000[1]">
            <a:extLst>
              <a:ext uri="{FF2B5EF4-FFF2-40B4-BE49-F238E27FC236}">
                <a16:creationId xmlns:a16="http://schemas.microsoft.com/office/drawing/2014/main" id="{D77C15E1-4A3E-F10B-9AD0-77B247B7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55" y="1366105"/>
            <a:ext cx="3979141" cy="29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6B492DC9-1AA9-4C63-E094-0C4F85E3CA5F}"/>
              </a:ext>
            </a:extLst>
          </p:cNvPr>
          <p:cNvSpPr txBox="1">
            <a:spLocks/>
          </p:cNvSpPr>
          <p:nvPr/>
        </p:nvSpPr>
        <p:spPr>
          <a:xfrm>
            <a:off x="684376" y="2355077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anrope Medium" pitchFamily="2" charset="0"/>
                <a:ea typeface="+mj-ea"/>
                <a:cs typeface="+mj-cs"/>
              </a:defRPr>
            </a:lvl1pPr>
          </a:lstStyle>
          <a:p>
            <a:r>
              <a:rPr lang="nb-NO" dirty="0"/>
              <a:t>Drangedal i balanse og utvikling, men med behov for omstilling.</a:t>
            </a:r>
          </a:p>
        </p:txBody>
      </p:sp>
    </p:spTree>
    <p:extLst>
      <p:ext uri="{BB962C8B-B14F-4D97-AF65-F5344CB8AC3E}">
        <p14:creationId xmlns:p14="http://schemas.microsoft.com/office/powerpoint/2010/main" val="60423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BF568-7994-94C7-5785-83250811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sz="3300"/>
              <a:t>Den demografiske utfordringa -https://www.telemarkfylke.no/no/kunnskap-om-telemark/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70FF7362-9CF4-F0A1-CAA5-951EF45C7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04" y="1825625"/>
            <a:ext cx="647039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82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0940"/>
          </a:xfrm>
        </p:spPr>
        <p:txBody>
          <a:bodyPr/>
          <a:lstStyle/>
          <a:p>
            <a:r>
              <a:rPr lang="nn-NO" dirty="0"/>
              <a:t>Den demografiske utfordringa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37902" y="1770611"/>
          <a:ext cx="5561215" cy="32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9622" y="6216698"/>
            <a:ext cx="6436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Tabell:  Utvikling i antall eldre over 80 år fram mot 2050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6EC5133-881A-04C4-9BF0-A99BB440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85" y="1301760"/>
            <a:ext cx="9861236" cy="4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7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EA19-79EB-F5AB-D58D-41D2A1F1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B99A37F-7761-26F4-1AE7-1F9C982A59E2}"/>
              </a:ext>
            </a:extLst>
          </p:cNvPr>
          <p:cNvSpPr/>
          <p:nvPr/>
        </p:nvSpPr>
        <p:spPr>
          <a:xfrm>
            <a:off x="1144245" y="1906028"/>
            <a:ext cx="80403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Nytt økonomi /ERP-system fra 01.04.25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Nye avskrivningsregler for VA-investeringer (selvkost) fra 2026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Boligstiftelsene skal innlemmes i driften fra 2026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Betydelig omstillingsbehov i økonomiplanperioden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Regnskapsresultatet for 2024 var bedre en i mange andre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Disposisjonsfondet er fortsatt stort nok til å dekke svingninger i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8722DE8-08F6-B1BC-D0FC-AE00494D26AD}"/>
              </a:ext>
            </a:extLst>
          </p:cNvPr>
          <p:cNvSpPr/>
          <p:nvPr/>
        </p:nvSpPr>
        <p:spPr>
          <a:xfrm>
            <a:off x="1049354" y="1236158"/>
            <a:ext cx="6214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Krevende arbeid, men godt utgangspunkt</a:t>
            </a:r>
          </a:p>
        </p:txBody>
      </p:sp>
    </p:spTree>
    <p:extLst>
      <p:ext uri="{BB962C8B-B14F-4D97-AF65-F5344CB8AC3E}">
        <p14:creationId xmlns:p14="http://schemas.microsoft.com/office/powerpoint/2010/main" val="259054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741184" y="1769230"/>
            <a:ext cx="3026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2A4938"/>
                </a:solidFill>
                <a:ea typeface="+mj-ea"/>
                <a:cs typeface="+mj-cs"/>
              </a:rPr>
              <a:t>September 2025:</a:t>
            </a:r>
          </a:p>
          <a:p>
            <a:r>
              <a:rPr lang="nb-NO" sz="2400" b="1" dirty="0">
                <a:solidFill>
                  <a:srgbClr val="2A4938"/>
                </a:solidFill>
                <a:ea typeface="+mj-ea"/>
                <a:cs typeface="+mj-cs"/>
              </a:rPr>
              <a:t>Konsekvensjustert budsjett</a:t>
            </a:r>
            <a:endParaRPr lang="nb-NO" sz="2400" b="1" dirty="0">
              <a:solidFill>
                <a:srgbClr val="2A4938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876450" y="3408710"/>
            <a:ext cx="2437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A4938"/>
                </a:solidFill>
              </a:rPr>
              <a:t>Nedjusteringsbehov i</a:t>
            </a:r>
          </a:p>
          <a:p>
            <a:r>
              <a:rPr lang="nb-NO" dirty="0">
                <a:solidFill>
                  <a:srgbClr val="2A4938"/>
                </a:solidFill>
              </a:rPr>
              <a:t>økonomiplanperioden</a:t>
            </a:r>
          </a:p>
          <a:p>
            <a:r>
              <a:rPr lang="nb-NO" dirty="0">
                <a:solidFill>
                  <a:srgbClr val="2A4938"/>
                </a:solidFill>
              </a:rPr>
              <a:t>(</a:t>
            </a:r>
            <a:r>
              <a:rPr lang="nb-NO" dirty="0" err="1">
                <a:solidFill>
                  <a:srgbClr val="2A4938"/>
                </a:solidFill>
              </a:rPr>
              <a:t>worst</a:t>
            </a:r>
            <a:r>
              <a:rPr lang="nb-NO" dirty="0">
                <a:solidFill>
                  <a:srgbClr val="2A4938"/>
                </a:solidFill>
              </a:rPr>
              <a:t> case): </a:t>
            </a:r>
          </a:p>
          <a:p>
            <a:r>
              <a:rPr lang="nb-NO" dirty="0">
                <a:solidFill>
                  <a:srgbClr val="2A4938"/>
                </a:solidFill>
              </a:rPr>
              <a:t>ØP periode: 39,0 mill</a:t>
            </a:r>
          </a:p>
          <a:p>
            <a:r>
              <a:rPr lang="nb-NO" dirty="0">
                <a:solidFill>
                  <a:srgbClr val="2A4938"/>
                </a:solidFill>
              </a:rPr>
              <a:t>2026: 	     26,7 mill.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81C75E2-087C-A7FA-7714-3C17B802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8" y="944591"/>
            <a:ext cx="7566599" cy="52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90632" y="996957"/>
            <a:ext cx="29942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800" dirty="0">
                <a:solidFill>
                  <a:srgbClr val="2A4938"/>
                </a:solidFill>
              </a:rPr>
              <a:t>Kommunal deflator</a:t>
            </a:r>
          </a:p>
          <a:p>
            <a:pPr lvl="0"/>
            <a:endParaRPr lang="nb-NO" sz="2800" dirty="0">
              <a:solidFill>
                <a:srgbClr val="2A4938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6A878A0-3301-C1D5-81E5-47AE92481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2" y="1819059"/>
            <a:ext cx="9532287" cy="374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89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rangedal kommune">
      <a:dk1>
        <a:srgbClr val="2A4938"/>
      </a:dk1>
      <a:lt1>
        <a:srgbClr val="CDE8D8"/>
      </a:lt1>
      <a:dk2>
        <a:srgbClr val="23593B"/>
      </a:dk2>
      <a:lt2>
        <a:srgbClr val="CDE8D8"/>
      </a:lt2>
      <a:accent1>
        <a:srgbClr val="FCF5D0"/>
      </a:accent1>
      <a:accent2>
        <a:srgbClr val="FCF5D0"/>
      </a:accent2>
      <a:accent3>
        <a:srgbClr val="FCF5D0"/>
      </a:accent3>
      <a:accent4>
        <a:srgbClr val="2A4938"/>
      </a:accent4>
      <a:accent5>
        <a:srgbClr val="23593B"/>
      </a:accent5>
      <a:accent6>
        <a:srgbClr val="23593B"/>
      </a:accent6>
      <a:hlink>
        <a:srgbClr val="FCF5D0"/>
      </a:hlink>
      <a:folHlink>
        <a:srgbClr val="2A49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B04C74A-8D1B-A746-97D8-5EF15880975C}" vid="{1AC87A41-1847-0948-BEC2-36A31C47F4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Drangedal_kommune_powerpointmal_100524</Template>
  <TotalTime>1323</TotalTime>
  <Words>504</Words>
  <Application>Microsoft Office PowerPoint</Application>
  <PresentationFormat>Widescreen</PresentationFormat>
  <Paragraphs>105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Manrope</vt:lpstr>
      <vt:lpstr>Manrope Medium</vt:lpstr>
      <vt:lpstr>Office-tema</vt:lpstr>
      <vt:lpstr> </vt:lpstr>
      <vt:lpstr>Budsjettprosessen - Tidsplan for videre behandling. </vt:lpstr>
      <vt:lpstr>Budsjettprosessen forts.</vt:lpstr>
      <vt:lpstr>PowerPoint-presentasjon</vt:lpstr>
      <vt:lpstr>Den demografiske utfordringa -https://www.telemarkfylke.no/no/kunnskap-om-telemark/</vt:lpstr>
      <vt:lpstr>Den demografiske utfordringa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Drangedal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Hans Bakke</dc:creator>
  <cp:lastModifiedBy>Øystein Tveit</cp:lastModifiedBy>
  <cp:revision>49</cp:revision>
  <cp:lastPrinted>2024-04-03T08:27:08Z</cp:lastPrinted>
  <dcterms:created xsi:type="dcterms:W3CDTF">2024-10-30T07:06:39Z</dcterms:created>
  <dcterms:modified xsi:type="dcterms:W3CDTF">2025-11-11T10:16:19Z</dcterms:modified>
</cp:coreProperties>
</file>